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62" r:id="rId4"/>
    <p:sldId id="258"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D90C"/>
    <a:srgbClr val="4BEC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53"/>
    <p:restoredTop sz="96578"/>
  </p:normalViewPr>
  <p:slideViewPr>
    <p:cSldViewPr snapToGrid="0">
      <p:cViewPr varScale="1">
        <p:scale>
          <a:sx n="138" d="100"/>
          <a:sy n="138" d="100"/>
        </p:scale>
        <p:origin x="6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6B833-F189-BE4E-811A-54F788DAFBA8}" type="datetimeFigureOut">
              <a:rPr lang="en-US" smtClean="0"/>
              <a:t>11/17/25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C27B2-F6AE-EA4E-BE15-280AF6E69C51}" type="slidenum">
              <a:rPr lang="en-US" smtClean="0"/>
              <a:t>‹#›</a:t>
            </a:fld>
            <a:endParaRPr lang="en-US"/>
          </a:p>
        </p:txBody>
      </p:sp>
    </p:spTree>
    <p:extLst>
      <p:ext uri="{BB962C8B-B14F-4D97-AF65-F5344CB8AC3E}">
        <p14:creationId xmlns:p14="http://schemas.microsoft.com/office/powerpoint/2010/main" val="3581728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 this project, I’m looking at how we can use deep learning to forecast Palantir’s stock price. Rather than relying on traditional technical analysis or simple statistical models, I’m using a sequence-based neural network to learn patterns directly from historical market data.</a:t>
            </a:r>
            <a:endParaRPr lang="en-US" dirty="0"/>
          </a:p>
          <a:p>
            <a:br>
              <a:rPr lang="en-US" dirty="0"/>
            </a:br>
            <a:endParaRPr lang="en-US" dirty="0"/>
          </a:p>
          <a:p>
            <a:r>
              <a:rPr lang="en-US" b="1" dirty="0"/>
              <a:t>The goal is to predict the next day’s closing price and whether the stock will move up or down, based on trends in price, moving averages, volume, and broader market signals like the NASDAQ. So the title—Forecasting Palantir: A Deep Learning Approach to Stock Prediction—captures the core idea: applying modern ML tools to a real financial forecasting problem.”</a:t>
            </a:r>
            <a:endParaRPr lang="en-US" dirty="0"/>
          </a:p>
          <a:p>
            <a:endParaRPr lang="en-US" dirty="0"/>
          </a:p>
        </p:txBody>
      </p:sp>
      <p:sp>
        <p:nvSpPr>
          <p:cNvPr id="4" name="Slide Number Placeholder 3"/>
          <p:cNvSpPr>
            <a:spLocks noGrp="1"/>
          </p:cNvSpPr>
          <p:nvPr>
            <p:ph type="sldNum" sz="quarter" idx="5"/>
          </p:nvPr>
        </p:nvSpPr>
        <p:spPr/>
        <p:txBody>
          <a:bodyPr/>
          <a:lstStyle/>
          <a:p>
            <a:fld id="{9A4C27B2-F6AE-EA4E-BE15-280AF6E69C51}" type="slidenum">
              <a:rPr lang="en-US" smtClean="0"/>
              <a:t>2</a:t>
            </a:fld>
            <a:endParaRPr lang="en-US"/>
          </a:p>
        </p:txBody>
      </p:sp>
    </p:spTree>
    <p:extLst>
      <p:ext uri="{BB962C8B-B14F-4D97-AF65-F5344CB8AC3E}">
        <p14:creationId xmlns:p14="http://schemas.microsoft.com/office/powerpoint/2010/main" val="67569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my project, I’m building a deep-learning model that predicts Palantir’s next-day stock price and whether it will move up or down.</a:t>
            </a:r>
            <a:endParaRPr lang="en-US" dirty="0"/>
          </a:p>
          <a:p>
            <a:r>
              <a:rPr lang="en-US" dirty="0"/>
              <a:t>The idea is to take a window of recent market data — things like closing prices, short- and long-term moving averages, volume, and the NASDAQ index — and feed that sequence into a stacked LSTM model.</a:t>
            </a:r>
          </a:p>
          <a:p>
            <a:br>
              <a:rPr lang="en-US" dirty="0"/>
            </a:br>
            <a:endParaRPr lang="en-US" dirty="0"/>
          </a:p>
          <a:p>
            <a:r>
              <a:rPr lang="en-US" b="1" dirty="0"/>
              <a:t>The LSTM layers learn patterns over time, such as momentum, volatility cycles, and market shifts</a:t>
            </a:r>
            <a:r>
              <a:rPr lang="en-US" dirty="0"/>
              <a:t>, and the output layer gives both a numerical price prediction and a directional indicator.</a:t>
            </a:r>
          </a:p>
          <a:p>
            <a:endParaRPr lang="en-US" dirty="0"/>
          </a:p>
        </p:txBody>
      </p:sp>
      <p:sp>
        <p:nvSpPr>
          <p:cNvPr id="4" name="Slide Number Placeholder 3"/>
          <p:cNvSpPr>
            <a:spLocks noGrp="1"/>
          </p:cNvSpPr>
          <p:nvPr>
            <p:ph type="sldNum" sz="quarter" idx="5"/>
          </p:nvPr>
        </p:nvSpPr>
        <p:spPr/>
        <p:txBody>
          <a:bodyPr/>
          <a:lstStyle/>
          <a:p>
            <a:fld id="{9A4C27B2-F6AE-EA4E-BE15-280AF6E69C51}" type="slidenum">
              <a:rPr lang="en-US" smtClean="0"/>
              <a:t>3</a:t>
            </a:fld>
            <a:endParaRPr lang="en-US"/>
          </a:p>
        </p:txBody>
      </p:sp>
    </p:spTree>
    <p:extLst>
      <p:ext uri="{BB962C8B-B14F-4D97-AF65-F5344CB8AC3E}">
        <p14:creationId xmlns:p14="http://schemas.microsoft.com/office/powerpoint/2010/main" val="2295969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78F2-1604-3BAE-26C2-DEE4A3F78B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CFA15F-6671-85FF-0F85-CA645BA0D5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BAC172-0756-1D86-AB93-6BC2878212FB}"/>
              </a:ext>
            </a:extLst>
          </p:cNvPr>
          <p:cNvSpPr>
            <a:spLocks noGrp="1"/>
          </p:cNvSpPr>
          <p:nvPr>
            <p:ph type="dt" sz="half" idx="10"/>
          </p:nvPr>
        </p:nvSpPr>
        <p:spPr/>
        <p:txBody>
          <a:bodyPr/>
          <a:lstStyle/>
          <a:p>
            <a:fld id="{9D15DF9E-C300-CD47-9078-B6282A73C201}" type="datetimeFigureOut">
              <a:rPr lang="en-US" smtClean="0"/>
              <a:t>11/17/25</a:t>
            </a:fld>
            <a:endParaRPr lang="en-US"/>
          </a:p>
        </p:txBody>
      </p:sp>
      <p:sp>
        <p:nvSpPr>
          <p:cNvPr id="5" name="Footer Placeholder 4">
            <a:extLst>
              <a:ext uri="{FF2B5EF4-FFF2-40B4-BE49-F238E27FC236}">
                <a16:creationId xmlns:a16="http://schemas.microsoft.com/office/drawing/2014/main" id="{77EF6811-88A5-0C04-9642-FFDF5720D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0C1B7-0940-8703-FD88-29D0F5B726AB}"/>
              </a:ext>
            </a:extLst>
          </p:cNvPr>
          <p:cNvSpPr>
            <a:spLocks noGrp="1"/>
          </p:cNvSpPr>
          <p:nvPr>
            <p:ph type="sldNum" sz="quarter" idx="12"/>
          </p:nvPr>
        </p:nvSpPr>
        <p:spPr/>
        <p:txBody>
          <a:bodyPr/>
          <a:lstStyle/>
          <a:p>
            <a:fld id="{7F06F1E5-6177-7643-9DA7-6B86FFB5D8DC}" type="slidenum">
              <a:rPr lang="en-US" smtClean="0"/>
              <a:t>‹#›</a:t>
            </a:fld>
            <a:endParaRPr lang="en-US"/>
          </a:p>
        </p:txBody>
      </p:sp>
    </p:spTree>
    <p:extLst>
      <p:ext uri="{BB962C8B-B14F-4D97-AF65-F5344CB8AC3E}">
        <p14:creationId xmlns:p14="http://schemas.microsoft.com/office/powerpoint/2010/main" val="231621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A776-6502-DCF0-0BD4-F0AD7DF005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C8972-54D2-498B-E6FB-0B8DFB52F1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38867-0910-CC22-EC39-B47464F8CE2A}"/>
              </a:ext>
            </a:extLst>
          </p:cNvPr>
          <p:cNvSpPr>
            <a:spLocks noGrp="1"/>
          </p:cNvSpPr>
          <p:nvPr>
            <p:ph type="dt" sz="half" idx="10"/>
          </p:nvPr>
        </p:nvSpPr>
        <p:spPr/>
        <p:txBody>
          <a:bodyPr/>
          <a:lstStyle/>
          <a:p>
            <a:fld id="{9D15DF9E-C300-CD47-9078-B6282A73C201}" type="datetimeFigureOut">
              <a:rPr lang="en-US" smtClean="0"/>
              <a:t>11/17/25</a:t>
            </a:fld>
            <a:endParaRPr lang="en-US"/>
          </a:p>
        </p:txBody>
      </p:sp>
      <p:sp>
        <p:nvSpPr>
          <p:cNvPr id="5" name="Footer Placeholder 4">
            <a:extLst>
              <a:ext uri="{FF2B5EF4-FFF2-40B4-BE49-F238E27FC236}">
                <a16:creationId xmlns:a16="http://schemas.microsoft.com/office/drawing/2014/main" id="{B258C473-4380-0370-25C0-98B720C2C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C35F8-1B1E-0355-CA26-8E72824FCC1B}"/>
              </a:ext>
            </a:extLst>
          </p:cNvPr>
          <p:cNvSpPr>
            <a:spLocks noGrp="1"/>
          </p:cNvSpPr>
          <p:nvPr>
            <p:ph type="sldNum" sz="quarter" idx="12"/>
          </p:nvPr>
        </p:nvSpPr>
        <p:spPr/>
        <p:txBody>
          <a:bodyPr/>
          <a:lstStyle/>
          <a:p>
            <a:fld id="{7F06F1E5-6177-7643-9DA7-6B86FFB5D8DC}" type="slidenum">
              <a:rPr lang="en-US" smtClean="0"/>
              <a:t>‹#›</a:t>
            </a:fld>
            <a:endParaRPr lang="en-US"/>
          </a:p>
        </p:txBody>
      </p:sp>
    </p:spTree>
    <p:extLst>
      <p:ext uri="{BB962C8B-B14F-4D97-AF65-F5344CB8AC3E}">
        <p14:creationId xmlns:p14="http://schemas.microsoft.com/office/powerpoint/2010/main" val="3807041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F11335-65F2-8CA1-4A82-60F0677D2D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75909-0CCC-F351-697E-B8538A04A2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EFD713-64CB-AC25-7073-AF3D93272407}"/>
              </a:ext>
            </a:extLst>
          </p:cNvPr>
          <p:cNvSpPr>
            <a:spLocks noGrp="1"/>
          </p:cNvSpPr>
          <p:nvPr>
            <p:ph type="dt" sz="half" idx="10"/>
          </p:nvPr>
        </p:nvSpPr>
        <p:spPr/>
        <p:txBody>
          <a:bodyPr/>
          <a:lstStyle/>
          <a:p>
            <a:fld id="{9D15DF9E-C300-CD47-9078-B6282A73C201}" type="datetimeFigureOut">
              <a:rPr lang="en-US" smtClean="0"/>
              <a:t>11/17/25</a:t>
            </a:fld>
            <a:endParaRPr lang="en-US"/>
          </a:p>
        </p:txBody>
      </p:sp>
      <p:sp>
        <p:nvSpPr>
          <p:cNvPr id="5" name="Footer Placeholder 4">
            <a:extLst>
              <a:ext uri="{FF2B5EF4-FFF2-40B4-BE49-F238E27FC236}">
                <a16:creationId xmlns:a16="http://schemas.microsoft.com/office/drawing/2014/main" id="{28DDFAB9-A0F5-DBCD-044F-29E6F494C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63715-D63F-86A5-918F-395A58C9F2F7}"/>
              </a:ext>
            </a:extLst>
          </p:cNvPr>
          <p:cNvSpPr>
            <a:spLocks noGrp="1"/>
          </p:cNvSpPr>
          <p:nvPr>
            <p:ph type="sldNum" sz="quarter" idx="12"/>
          </p:nvPr>
        </p:nvSpPr>
        <p:spPr/>
        <p:txBody>
          <a:bodyPr/>
          <a:lstStyle/>
          <a:p>
            <a:fld id="{7F06F1E5-6177-7643-9DA7-6B86FFB5D8DC}" type="slidenum">
              <a:rPr lang="en-US" smtClean="0"/>
              <a:t>‹#›</a:t>
            </a:fld>
            <a:endParaRPr lang="en-US"/>
          </a:p>
        </p:txBody>
      </p:sp>
    </p:spTree>
    <p:extLst>
      <p:ext uri="{BB962C8B-B14F-4D97-AF65-F5344CB8AC3E}">
        <p14:creationId xmlns:p14="http://schemas.microsoft.com/office/powerpoint/2010/main" val="2389892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1856-4B13-0F4C-4AB1-FDC3DC434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4404A0-91A1-B752-7C24-67C5E3D4A9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839D2-8DC7-A2F3-0AA0-80696D33957D}"/>
              </a:ext>
            </a:extLst>
          </p:cNvPr>
          <p:cNvSpPr>
            <a:spLocks noGrp="1"/>
          </p:cNvSpPr>
          <p:nvPr>
            <p:ph type="dt" sz="half" idx="10"/>
          </p:nvPr>
        </p:nvSpPr>
        <p:spPr/>
        <p:txBody>
          <a:bodyPr/>
          <a:lstStyle/>
          <a:p>
            <a:fld id="{9D15DF9E-C300-CD47-9078-B6282A73C201}" type="datetimeFigureOut">
              <a:rPr lang="en-US" smtClean="0"/>
              <a:t>11/17/25</a:t>
            </a:fld>
            <a:endParaRPr lang="en-US"/>
          </a:p>
        </p:txBody>
      </p:sp>
      <p:sp>
        <p:nvSpPr>
          <p:cNvPr id="5" name="Footer Placeholder 4">
            <a:extLst>
              <a:ext uri="{FF2B5EF4-FFF2-40B4-BE49-F238E27FC236}">
                <a16:creationId xmlns:a16="http://schemas.microsoft.com/office/drawing/2014/main" id="{A1A49581-73DE-12FF-A6D4-3AEFDA6BA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901C7-B630-03CE-510A-CB934BA96A2D}"/>
              </a:ext>
            </a:extLst>
          </p:cNvPr>
          <p:cNvSpPr>
            <a:spLocks noGrp="1"/>
          </p:cNvSpPr>
          <p:nvPr>
            <p:ph type="sldNum" sz="quarter" idx="12"/>
          </p:nvPr>
        </p:nvSpPr>
        <p:spPr/>
        <p:txBody>
          <a:bodyPr/>
          <a:lstStyle/>
          <a:p>
            <a:fld id="{7F06F1E5-6177-7643-9DA7-6B86FFB5D8DC}" type="slidenum">
              <a:rPr lang="en-US" smtClean="0"/>
              <a:t>‹#›</a:t>
            </a:fld>
            <a:endParaRPr lang="en-US"/>
          </a:p>
        </p:txBody>
      </p:sp>
    </p:spTree>
    <p:extLst>
      <p:ext uri="{BB962C8B-B14F-4D97-AF65-F5344CB8AC3E}">
        <p14:creationId xmlns:p14="http://schemas.microsoft.com/office/powerpoint/2010/main" val="158808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C4733-FA73-0F5F-7AB3-BE79C5466B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4598E-5AD0-383C-EB26-F8022F5F72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1FE20E-260E-0172-AC10-7ACCCB00C593}"/>
              </a:ext>
            </a:extLst>
          </p:cNvPr>
          <p:cNvSpPr>
            <a:spLocks noGrp="1"/>
          </p:cNvSpPr>
          <p:nvPr>
            <p:ph type="dt" sz="half" idx="10"/>
          </p:nvPr>
        </p:nvSpPr>
        <p:spPr/>
        <p:txBody>
          <a:bodyPr/>
          <a:lstStyle/>
          <a:p>
            <a:fld id="{9D15DF9E-C300-CD47-9078-B6282A73C201}" type="datetimeFigureOut">
              <a:rPr lang="en-US" smtClean="0"/>
              <a:t>11/17/25</a:t>
            </a:fld>
            <a:endParaRPr lang="en-US"/>
          </a:p>
        </p:txBody>
      </p:sp>
      <p:sp>
        <p:nvSpPr>
          <p:cNvPr id="5" name="Footer Placeholder 4">
            <a:extLst>
              <a:ext uri="{FF2B5EF4-FFF2-40B4-BE49-F238E27FC236}">
                <a16:creationId xmlns:a16="http://schemas.microsoft.com/office/drawing/2014/main" id="{499680BE-3F8D-9D09-E51D-7E6F909EF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BD11CE-F106-0B37-8E8C-062F490DFC8D}"/>
              </a:ext>
            </a:extLst>
          </p:cNvPr>
          <p:cNvSpPr>
            <a:spLocks noGrp="1"/>
          </p:cNvSpPr>
          <p:nvPr>
            <p:ph type="sldNum" sz="quarter" idx="12"/>
          </p:nvPr>
        </p:nvSpPr>
        <p:spPr/>
        <p:txBody>
          <a:bodyPr/>
          <a:lstStyle/>
          <a:p>
            <a:fld id="{7F06F1E5-6177-7643-9DA7-6B86FFB5D8DC}" type="slidenum">
              <a:rPr lang="en-US" smtClean="0"/>
              <a:t>‹#›</a:t>
            </a:fld>
            <a:endParaRPr lang="en-US"/>
          </a:p>
        </p:txBody>
      </p:sp>
    </p:spTree>
    <p:extLst>
      <p:ext uri="{BB962C8B-B14F-4D97-AF65-F5344CB8AC3E}">
        <p14:creationId xmlns:p14="http://schemas.microsoft.com/office/powerpoint/2010/main" val="2725662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1660-B498-C475-E384-14DEAE6187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D76138-A4DE-CC8D-A673-8BE73C8FEA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233B24-7B34-64E9-115E-8416CDA23B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12A1EC-37AF-04BB-2122-3170CB847118}"/>
              </a:ext>
            </a:extLst>
          </p:cNvPr>
          <p:cNvSpPr>
            <a:spLocks noGrp="1"/>
          </p:cNvSpPr>
          <p:nvPr>
            <p:ph type="dt" sz="half" idx="10"/>
          </p:nvPr>
        </p:nvSpPr>
        <p:spPr/>
        <p:txBody>
          <a:bodyPr/>
          <a:lstStyle/>
          <a:p>
            <a:fld id="{9D15DF9E-C300-CD47-9078-B6282A73C201}" type="datetimeFigureOut">
              <a:rPr lang="en-US" smtClean="0"/>
              <a:t>11/17/25</a:t>
            </a:fld>
            <a:endParaRPr lang="en-US"/>
          </a:p>
        </p:txBody>
      </p:sp>
      <p:sp>
        <p:nvSpPr>
          <p:cNvPr id="6" name="Footer Placeholder 5">
            <a:extLst>
              <a:ext uri="{FF2B5EF4-FFF2-40B4-BE49-F238E27FC236}">
                <a16:creationId xmlns:a16="http://schemas.microsoft.com/office/drawing/2014/main" id="{2E42B43B-44B2-E2AD-57CB-0E527511B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365123-CC3F-6F34-87FE-F3A4EEDBD146}"/>
              </a:ext>
            </a:extLst>
          </p:cNvPr>
          <p:cNvSpPr>
            <a:spLocks noGrp="1"/>
          </p:cNvSpPr>
          <p:nvPr>
            <p:ph type="sldNum" sz="quarter" idx="12"/>
          </p:nvPr>
        </p:nvSpPr>
        <p:spPr/>
        <p:txBody>
          <a:bodyPr/>
          <a:lstStyle/>
          <a:p>
            <a:fld id="{7F06F1E5-6177-7643-9DA7-6B86FFB5D8DC}" type="slidenum">
              <a:rPr lang="en-US" smtClean="0"/>
              <a:t>‹#›</a:t>
            </a:fld>
            <a:endParaRPr lang="en-US"/>
          </a:p>
        </p:txBody>
      </p:sp>
    </p:spTree>
    <p:extLst>
      <p:ext uri="{BB962C8B-B14F-4D97-AF65-F5344CB8AC3E}">
        <p14:creationId xmlns:p14="http://schemas.microsoft.com/office/powerpoint/2010/main" val="3033516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B3D-213F-C10C-3455-33D9F76F16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C2022B-FA67-B09C-D36C-60A1B8091C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CC13BE-1617-60EB-8AB2-BFFE58AF0B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831CDB-BD65-77E1-97CF-C174D1AF1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B861E6-2FC5-40B1-AD80-1FFD496AE3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C13A7-748C-B87C-8057-F6C976923DF3}"/>
              </a:ext>
            </a:extLst>
          </p:cNvPr>
          <p:cNvSpPr>
            <a:spLocks noGrp="1"/>
          </p:cNvSpPr>
          <p:nvPr>
            <p:ph type="dt" sz="half" idx="10"/>
          </p:nvPr>
        </p:nvSpPr>
        <p:spPr/>
        <p:txBody>
          <a:bodyPr/>
          <a:lstStyle/>
          <a:p>
            <a:fld id="{9D15DF9E-C300-CD47-9078-B6282A73C201}" type="datetimeFigureOut">
              <a:rPr lang="en-US" smtClean="0"/>
              <a:t>11/17/25</a:t>
            </a:fld>
            <a:endParaRPr lang="en-US"/>
          </a:p>
        </p:txBody>
      </p:sp>
      <p:sp>
        <p:nvSpPr>
          <p:cNvPr id="8" name="Footer Placeholder 7">
            <a:extLst>
              <a:ext uri="{FF2B5EF4-FFF2-40B4-BE49-F238E27FC236}">
                <a16:creationId xmlns:a16="http://schemas.microsoft.com/office/drawing/2014/main" id="{44962086-8A4B-E236-85A8-10FC21E086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1FC586-2E7B-D1DD-CAC6-FD0DA702B840}"/>
              </a:ext>
            </a:extLst>
          </p:cNvPr>
          <p:cNvSpPr>
            <a:spLocks noGrp="1"/>
          </p:cNvSpPr>
          <p:nvPr>
            <p:ph type="sldNum" sz="quarter" idx="12"/>
          </p:nvPr>
        </p:nvSpPr>
        <p:spPr/>
        <p:txBody>
          <a:bodyPr/>
          <a:lstStyle/>
          <a:p>
            <a:fld id="{7F06F1E5-6177-7643-9DA7-6B86FFB5D8DC}" type="slidenum">
              <a:rPr lang="en-US" smtClean="0"/>
              <a:t>‹#›</a:t>
            </a:fld>
            <a:endParaRPr lang="en-US"/>
          </a:p>
        </p:txBody>
      </p:sp>
    </p:spTree>
    <p:extLst>
      <p:ext uri="{BB962C8B-B14F-4D97-AF65-F5344CB8AC3E}">
        <p14:creationId xmlns:p14="http://schemas.microsoft.com/office/powerpoint/2010/main" val="209754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D4B8-0A7A-9FFD-C0EC-27E59F3675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84B758-BA5F-014C-9524-33A0E17D1B44}"/>
              </a:ext>
            </a:extLst>
          </p:cNvPr>
          <p:cNvSpPr>
            <a:spLocks noGrp="1"/>
          </p:cNvSpPr>
          <p:nvPr>
            <p:ph type="dt" sz="half" idx="10"/>
          </p:nvPr>
        </p:nvSpPr>
        <p:spPr/>
        <p:txBody>
          <a:bodyPr/>
          <a:lstStyle/>
          <a:p>
            <a:fld id="{9D15DF9E-C300-CD47-9078-B6282A73C201}" type="datetimeFigureOut">
              <a:rPr lang="en-US" smtClean="0"/>
              <a:t>11/17/25</a:t>
            </a:fld>
            <a:endParaRPr lang="en-US"/>
          </a:p>
        </p:txBody>
      </p:sp>
      <p:sp>
        <p:nvSpPr>
          <p:cNvPr id="4" name="Footer Placeholder 3">
            <a:extLst>
              <a:ext uri="{FF2B5EF4-FFF2-40B4-BE49-F238E27FC236}">
                <a16:creationId xmlns:a16="http://schemas.microsoft.com/office/drawing/2014/main" id="{74DD628A-E983-F63C-DE33-1005A572CD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3B91E2-A358-9A16-40F6-600031B23839}"/>
              </a:ext>
            </a:extLst>
          </p:cNvPr>
          <p:cNvSpPr>
            <a:spLocks noGrp="1"/>
          </p:cNvSpPr>
          <p:nvPr>
            <p:ph type="sldNum" sz="quarter" idx="12"/>
          </p:nvPr>
        </p:nvSpPr>
        <p:spPr/>
        <p:txBody>
          <a:bodyPr/>
          <a:lstStyle/>
          <a:p>
            <a:fld id="{7F06F1E5-6177-7643-9DA7-6B86FFB5D8DC}" type="slidenum">
              <a:rPr lang="en-US" smtClean="0"/>
              <a:t>‹#›</a:t>
            </a:fld>
            <a:endParaRPr lang="en-US"/>
          </a:p>
        </p:txBody>
      </p:sp>
    </p:spTree>
    <p:extLst>
      <p:ext uri="{BB962C8B-B14F-4D97-AF65-F5344CB8AC3E}">
        <p14:creationId xmlns:p14="http://schemas.microsoft.com/office/powerpoint/2010/main" val="1025530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50776E-5423-4791-0A89-11DF856B5742}"/>
              </a:ext>
            </a:extLst>
          </p:cNvPr>
          <p:cNvSpPr>
            <a:spLocks noGrp="1"/>
          </p:cNvSpPr>
          <p:nvPr>
            <p:ph type="dt" sz="half" idx="10"/>
          </p:nvPr>
        </p:nvSpPr>
        <p:spPr/>
        <p:txBody>
          <a:bodyPr/>
          <a:lstStyle/>
          <a:p>
            <a:fld id="{9D15DF9E-C300-CD47-9078-B6282A73C201}" type="datetimeFigureOut">
              <a:rPr lang="en-US" smtClean="0"/>
              <a:t>11/17/25</a:t>
            </a:fld>
            <a:endParaRPr lang="en-US"/>
          </a:p>
        </p:txBody>
      </p:sp>
      <p:sp>
        <p:nvSpPr>
          <p:cNvPr id="3" name="Footer Placeholder 2">
            <a:extLst>
              <a:ext uri="{FF2B5EF4-FFF2-40B4-BE49-F238E27FC236}">
                <a16:creationId xmlns:a16="http://schemas.microsoft.com/office/drawing/2014/main" id="{0FB70BDF-FA65-82BD-4705-52A2035E0A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F39FD9-471D-A273-5387-AFF2A1A028AD}"/>
              </a:ext>
            </a:extLst>
          </p:cNvPr>
          <p:cNvSpPr>
            <a:spLocks noGrp="1"/>
          </p:cNvSpPr>
          <p:nvPr>
            <p:ph type="sldNum" sz="quarter" idx="12"/>
          </p:nvPr>
        </p:nvSpPr>
        <p:spPr/>
        <p:txBody>
          <a:bodyPr/>
          <a:lstStyle/>
          <a:p>
            <a:fld id="{7F06F1E5-6177-7643-9DA7-6B86FFB5D8DC}" type="slidenum">
              <a:rPr lang="en-US" smtClean="0"/>
              <a:t>‹#›</a:t>
            </a:fld>
            <a:endParaRPr lang="en-US"/>
          </a:p>
        </p:txBody>
      </p:sp>
    </p:spTree>
    <p:extLst>
      <p:ext uri="{BB962C8B-B14F-4D97-AF65-F5344CB8AC3E}">
        <p14:creationId xmlns:p14="http://schemas.microsoft.com/office/powerpoint/2010/main" val="205600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8342-2B8E-8EED-A033-C5DCAED52A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3F68F9-4CE0-362E-F18D-B93ED4A411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8A33E1-DFFF-B88F-7CA8-70D798EA6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FD9B9C-2573-1793-6559-ADC96C6A0613}"/>
              </a:ext>
            </a:extLst>
          </p:cNvPr>
          <p:cNvSpPr>
            <a:spLocks noGrp="1"/>
          </p:cNvSpPr>
          <p:nvPr>
            <p:ph type="dt" sz="half" idx="10"/>
          </p:nvPr>
        </p:nvSpPr>
        <p:spPr/>
        <p:txBody>
          <a:bodyPr/>
          <a:lstStyle/>
          <a:p>
            <a:fld id="{9D15DF9E-C300-CD47-9078-B6282A73C201}" type="datetimeFigureOut">
              <a:rPr lang="en-US" smtClean="0"/>
              <a:t>11/17/25</a:t>
            </a:fld>
            <a:endParaRPr lang="en-US"/>
          </a:p>
        </p:txBody>
      </p:sp>
      <p:sp>
        <p:nvSpPr>
          <p:cNvPr id="6" name="Footer Placeholder 5">
            <a:extLst>
              <a:ext uri="{FF2B5EF4-FFF2-40B4-BE49-F238E27FC236}">
                <a16:creationId xmlns:a16="http://schemas.microsoft.com/office/drawing/2014/main" id="{1BABFE55-52AC-73C5-6E72-EB80EAE8AD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9386A3-A6A2-34EA-C1B9-5BB1899F7464}"/>
              </a:ext>
            </a:extLst>
          </p:cNvPr>
          <p:cNvSpPr>
            <a:spLocks noGrp="1"/>
          </p:cNvSpPr>
          <p:nvPr>
            <p:ph type="sldNum" sz="quarter" idx="12"/>
          </p:nvPr>
        </p:nvSpPr>
        <p:spPr/>
        <p:txBody>
          <a:bodyPr/>
          <a:lstStyle/>
          <a:p>
            <a:fld id="{7F06F1E5-6177-7643-9DA7-6B86FFB5D8DC}" type="slidenum">
              <a:rPr lang="en-US" smtClean="0"/>
              <a:t>‹#›</a:t>
            </a:fld>
            <a:endParaRPr lang="en-US"/>
          </a:p>
        </p:txBody>
      </p:sp>
    </p:spTree>
    <p:extLst>
      <p:ext uri="{BB962C8B-B14F-4D97-AF65-F5344CB8AC3E}">
        <p14:creationId xmlns:p14="http://schemas.microsoft.com/office/powerpoint/2010/main" val="1112786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1B0E6-0407-F4B9-A396-C13D001B8F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632C91-EB74-DCB6-182C-5ABCEBF485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140BDC-9B1E-B981-D671-D705743B09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5D59BC-BCC7-2D1A-9AFC-754153019C95}"/>
              </a:ext>
            </a:extLst>
          </p:cNvPr>
          <p:cNvSpPr>
            <a:spLocks noGrp="1"/>
          </p:cNvSpPr>
          <p:nvPr>
            <p:ph type="dt" sz="half" idx="10"/>
          </p:nvPr>
        </p:nvSpPr>
        <p:spPr/>
        <p:txBody>
          <a:bodyPr/>
          <a:lstStyle/>
          <a:p>
            <a:fld id="{9D15DF9E-C300-CD47-9078-B6282A73C201}" type="datetimeFigureOut">
              <a:rPr lang="en-US" smtClean="0"/>
              <a:t>11/17/25</a:t>
            </a:fld>
            <a:endParaRPr lang="en-US"/>
          </a:p>
        </p:txBody>
      </p:sp>
      <p:sp>
        <p:nvSpPr>
          <p:cNvPr id="6" name="Footer Placeholder 5">
            <a:extLst>
              <a:ext uri="{FF2B5EF4-FFF2-40B4-BE49-F238E27FC236}">
                <a16:creationId xmlns:a16="http://schemas.microsoft.com/office/drawing/2014/main" id="{0FCC3E96-E9B3-AE7E-36AC-B9B0A9C203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CB45ED-DD6F-FD96-3620-632778D3F8F2}"/>
              </a:ext>
            </a:extLst>
          </p:cNvPr>
          <p:cNvSpPr>
            <a:spLocks noGrp="1"/>
          </p:cNvSpPr>
          <p:nvPr>
            <p:ph type="sldNum" sz="quarter" idx="12"/>
          </p:nvPr>
        </p:nvSpPr>
        <p:spPr/>
        <p:txBody>
          <a:bodyPr/>
          <a:lstStyle/>
          <a:p>
            <a:fld id="{7F06F1E5-6177-7643-9DA7-6B86FFB5D8DC}" type="slidenum">
              <a:rPr lang="en-US" smtClean="0"/>
              <a:t>‹#›</a:t>
            </a:fld>
            <a:endParaRPr lang="en-US"/>
          </a:p>
        </p:txBody>
      </p:sp>
    </p:spTree>
    <p:extLst>
      <p:ext uri="{BB962C8B-B14F-4D97-AF65-F5344CB8AC3E}">
        <p14:creationId xmlns:p14="http://schemas.microsoft.com/office/powerpoint/2010/main" val="897641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AC9ACD-5327-9A8F-84EB-7E4C45F37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559557-EE98-B31F-F4D9-2876BEDC13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FD829-BA57-FF04-3282-B2F873D2B9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15DF9E-C300-CD47-9078-B6282A73C201}" type="datetimeFigureOut">
              <a:rPr lang="en-US" smtClean="0"/>
              <a:t>11/17/25</a:t>
            </a:fld>
            <a:endParaRPr lang="en-US"/>
          </a:p>
        </p:txBody>
      </p:sp>
      <p:sp>
        <p:nvSpPr>
          <p:cNvPr id="5" name="Footer Placeholder 4">
            <a:extLst>
              <a:ext uri="{FF2B5EF4-FFF2-40B4-BE49-F238E27FC236}">
                <a16:creationId xmlns:a16="http://schemas.microsoft.com/office/drawing/2014/main" id="{389C0138-DCCB-5EF4-86A5-DE18027A5B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DBC2D26-25F1-BF01-5989-F04C8D4BF9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F06F1E5-6177-7643-9DA7-6B86FFB5D8DC}" type="slidenum">
              <a:rPr lang="en-US" smtClean="0"/>
              <a:t>‹#›</a:t>
            </a:fld>
            <a:endParaRPr lang="en-US"/>
          </a:p>
        </p:txBody>
      </p:sp>
    </p:spTree>
    <p:extLst>
      <p:ext uri="{BB962C8B-B14F-4D97-AF65-F5344CB8AC3E}">
        <p14:creationId xmlns:p14="http://schemas.microsoft.com/office/powerpoint/2010/main" val="1740003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2.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notesSlide" Target="../notesSlides/notesSlide1.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lantir | Gotham | Titanium">
            <a:extLst>
              <a:ext uri="{FF2B5EF4-FFF2-40B4-BE49-F238E27FC236}">
                <a16:creationId xmlns:a16="http://schemas.microsoft.com/office/drawing/2014/main" id="{05BAD5EA-4B58-1279-D3A4-CEF3233870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6">
            <a:extLst>
              <a:ext uri="{FF2B5EF4-FFF2-40B4-BE49-F238E27FC236}">
                <a16:creationId xmlns:a16="http://schemas.microsoft.com/office/drawing/2014/main" id="{AF5D5CFD-A366-3CC2-5B3D-114A62EDB0A2}"/>
              </a:ext>
            </a:extLst>
          </p:cNvPr>
          <p:cNvSpPr>
            <a:spLocks noGrp="1"/>
          </p:cNvSpPr>
          <p:nvPr>
            <p:ph type="ctrTitle"/>
          </p:nvPr>
        </p:nvSpPr>
        <p:spPr>
          <a:xfrm>
            <a:off x="6584324" y="204395"/>
            <a:ext cx="5414611" cy="3020719"/>
          </a:xfrm>
          <a:prstGeom prst="rect">
            <a:avLst/>
          </a:prstGeom>
          <a:ln w="38100">
            <a:solidFill>
              <a:schemeClr val="bg1"/>
            </a:solidFill>
          </a:ln>
        </p:spPr>
        <p:txBody>
          <a:bodyPr anchor="ctr">
            <a:normAutofit fontScale="90000"/>
          </a:bodyPr>
          <a:lstStyle/>
          <a:p>
            <a:r>
              <a:rPr lang="en-US" dirty="0">
                <a:solidFill>
                  <a:schemeClr val="bg1"/>
                </a:solidFill>
              </a:rPr>
              <a:t>Forecasting Palantir: A Deep Learning Approach to Stock Prediction</a:t>
            </a:r>
          </a:p>
        </p:txBody>
      </p:sp>
      <p:pic>
        <p:nvPicPr>
          <p:cNvPr id="1028" name="Picture 4" descr="Palantir logo in transparent PNG and vectorized SVG formats">
            <a:extLst>
              <a:ext uri="{FF2B5EF4-FFF2-40B4-BE49-F238E27FC236}">
                <a16:creationId xmlns:a16="http://schemas.microsoft.com/office/drawing/2014/main" id="{E4125BC0-6E6D-044B-F785-85931EB6AD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589" y="5641845"/>
            <a:ext cx="673972" cy="861153"/>
          </a:xfrm>
          <a:prstGeom prst="rect">
            <a:avLst/>
          </a:prstGeom>
          <a:noFill/>
          <a:extLst>
            <a:ext uri="{909E8E84-426E-40DD-AFC4-6F175D3DCCD1}">
              <a14:hiddenFill xmlns:a14="http://schemas.microsoft.com/office/drawing/2010/main">
                <a:solidFill>
                  <a:srgbClr val="FFFFFF"/>
                </a:solidFill>
              </a14:hiddenFill>
            </a:ext>
          </a:extLst>
        </p:spPr>
      </p:pic>
      <p:pic>
        <p:nvPicPr>
          <p:cNvPr id="15" name="Video 14">
            <a:extLst>
              <a:ext uri="{FF2B5EF4-FFF2-40B4-BE49-F238E27FC236}">
                <a16:creationId xmlns:a16="http://schemas.microsoft.com/office/drawing/2014/main" id="{EA473E24-900E-F38D-3490-0914CBF566A8}"/>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5643960"/>
      </p:ext>
    </p:extLst>
  </p:cSld>
  <p:clrMapOvr>
    <a:masterClrMapping/>
  </p:clrMapOvr>
  <mc:AlternateContent xmlns:mc="http://schemas.openxmlformats.org/markup-compatibility/2006">
    <mc:Choice xmlns:p14="http://schemas.microsoft.com/office/powerpoint/2010/main" Requires="p14">
      <p:transition spd="slow" p14:dur="2000" advTm="34136"/>
    </mc:Choice>
    <mc:Fallback>
      <p:transition spd="slow" advTm="34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232EE8-6E00-D701-67FA-4377C816DC9E}"/>
              </a:ext>
            </a:extLst>
          </p:cNvPr>
          <p:cNvSpPr>
            <a:spLocks noGrp="1"/>
          </p:cNvSpPr>
          <p:nvPr>
            <p:ph type="title"/>
          </p:nvPr>
        </p:nvSpPr>
        <p:spPr>
          <a:xfrm>
            <a:off x="432000" y="360001"/>
            <a:ext cx="8958880" cy="484238"/>
          </a:xfrm>
        </p:spPr>
        <p:txBody>
          <a:bodyPr>
            <a:normAutofit fontScale="90000"/>
          </a:bodyPr>
          <a:lstStyle/>
          <a:p>
            <a:r>
              <a:rPr lang="en-US" b="1" dirty="0"/>
              <a:t>Why the task matters</a:t>
            </a:r>
          </a:p>
        </p:txBody>
      </p:sp>
      <p:cxnSp>
        <p:nvCxnSpPr>
          <p:cNvPr id="7" name="Straight Connector 6">
            <a:extLst>
              <a:ext uri="{FF2B5EF4-FFF2-40B4-BE49-F238E27FC236}">
                <a16:creationId xmlns:a16="http://schemas.microsoft.com/office/drawing/2014/main" id="{E10D4EF4-B4C9-3040-6CA1-B40AE4A108ED}"/>
              </a:ext>
            </a:extLst>
          </p:cNvPr>
          <p:cNvCxnSpPr>
            <a:cxnSpLocks/>
          </p:cNvCxnSpPr>
          <p:nvPr/>
        </p:nvCxnSpPr>
        <p:spPr>
          <a:xfrm>
            <a:off x="464274" y="1736883"/>
            <a:ext cx="3730654" cy="0"/>
          </a:xfrm>
          <a:prstGeom prst="line">
            <a:avLst/>
          </a:prstGeom>
        </p:spPr>
        <p:style>
          <a:lnRef idx="2">
            <a:schemeClr val="dk1"/>
          </a:lnRef>
          <a:fillRef idx="0">
            <a:schemeClr val="dk1"/>
          </a:fillRef>
          <a:effectRef idx="1">
            <a:schemeClr val="dk1"/>
          </a:effectRef>
          <a:fontRef idx="minor">
            <a:schemeClr val="tx1"/>
          </a:fontRef>
        </p:style>
      </p:cxnSp>
      <p:sp>
        <p:nvSpPr>
          <p:cNvPr id="8" name="Subtitle 7">
            <a:extLst>
              <a:ext uri="{FF2B5EF4-FFF2-40B4-BE49-F238E27FC236}">
                <a16:creationId xmlns:a16="http://schemas.microsoft.com/office/drawing/2014/main" id="{90628365-6159-90FA-442E-B3277EA4E680}"/>
              </a:ext>
            </a:extLst>
          </p:cNvPr>
          <p:cNvSpPr txBox="1">
            <a:spLocks/>
          </p:cNvSpPr>
          <p:nvPr/>
        </p:nvSpPr>
        <p:spPr>
          <a:xfrm>
            <a:off x="432000" y="1782759"/>
            <a:ext cx="2409857" cy="32819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42D90C"/>
                </a:solidFill>
              </a:rPr>
              <a:t>Relevance</a:t>
            </a:r>
          </a:p>
        </p:txBody>
      </p:sp>
      <p:sp>
        <p:nvSpPr>
          <p:cNvPr id="12" name="TextBox 11">
            <a:extLst>
              <a:ext uri="{FF2B5EF4-FFF2-40B4-BE49-F238E27FC236}">
                <a16:creationId xmlns:a16="http://schemas.microsoft.com/office/drawing/2014/main" id="{A87098A0-08FE-8D33-F740-2EB6B01914EC}"/>
              </a:ext>
            </a:extLst>
          </p:cNvPr>
          <p:cNvSpPr txBox="1"/>
          <p:nvPr/>
        </p:nvSpPr>
        <p:spPr>
          <a:xfrm>
            <a:off x="432000" y="2156833"/>
            <a:ext cx="3730654"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Since stock prediction is a time series of numbers it provides the perfect basis to explode it to models like LSTM’s, GRU’s, or even transformers</a:t>
            </a:r>
          </a:p>
          <a:p>
            <a:pPr marL="285750" indent="-285750">
              <a:buFont typeface="Arial" panose="020B0604020202020204" pitchFamily="34" charset="0"/>
              <a:buChar char="•"/>
            </a:pPr>
            <a:r>
              <a:rPr lang="en-US" sz="1600" dirty="0"/>
              <a:t>This projects applies to many course concepts and to a real world high-complexity task </a:t>
            </a:r>
          </a:p>
          <a:p>
            <a:pPr marL="285750" indent="-285750">
              <a:buFont typeface="Arial" panose="020B0604020202020204" pitchFamily="34" charset="0"/>
              <a:buChar char="•"/>
            </a:pPr>
            <a:r>
              <a:rPr lang="en-US" sz="1600" dirty="0"/>
              <a:t>Being an MBA student and personally invested in the stock market and the Company this seemed to be the perfect fit</a:t>
            </a:r>
          </a:p>
          <a:p>
            <a:pPr marL="285750" indent="-285750">
              <a:buFont typeface="Arial" panose="020B0604020202020204" pitchFamily="34" charset="0"/>
              <a:buChar char="•"/>
            </a:pPr>
            <a:endParaRPr lang="en-US" sz="1600" dirty="0"/>
          </a:p>
        </p:txBody>
      </p:sp>
      <p:pic>
        <p:nvPicPr>
          <p:cNvPr id="2050" name="Picture 2" descr="Palantir icon - Free Download PNG &amp; SVG | Streamline">
            <a:extLst>
              <a:ext uri="{FF2B5EF4-FFF2-40B4-BE49-F238E27FC236}">
                <a16:creationId xmlns:a16="http://schemas.microsoft.com/office/drawing/2014/main" id="{E72A983B-D495-70DC-83BE-8A1B1AD42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2110" y="122772"/>
            <a:ext cx="626097" cy="62609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AF3B4DDA-5781-D54D-4709-802FCF0CCCF4}"/>
              </a:ext>
            </a:extLst>
          </p:cNvPr>
          <p:cNvCxnSpPr>
            <a:cxnSpLocks/>
          </p:cNvCxnSpPr>
          <p:nvPr/>
        </p:nvCxnSpPr>
        <p:spPr>
          <a:xfrm>
            <a:off x="4309189" y="1736883"/>
            <a:ext cx="3730654" cy="0"/>
          </a:xfrm>
          <a:prstGeom prst="line">
            <a:avLst/>
          </a:prstGeom>
        </p:spPr>
        <p:style>
          <a:lnRef idx="2">
            <a:schemeClr val="dk1"/>
          </a:lnRef>
          <a:fillRef idx="0">
            <a:schemeClr val="dk1"/>
          </a:fillRef>
          <a:effectRef idx="1">
            <a:schemeClr val="dk1"/>
          </a:effectRef>
          <a:fontRef idx="minor">
            <a:schemeClr val="tx1"/>
          </a:fontRef>
        </p:style>
      </p:cxnSp>
      <p:sp>
        <p:nvSpPr>
          <p:cNvPr id="21" name="Subtitle 7">
            <a:extLst>
              <a:ext uri="{FF2B5EF4-FFF2-40B4-BE49-F238E27FC236}">
                <a16:creationId xmlns:a16="http://schemas.microsoft.com/office/drawing/2014/main" id="{987BBA9E-92EE-D805-0B41-FB0DF428073B}"/>
              </a:ext>
            </a:extLst>
          </p:cNvPr>
          <p:cNvSpPr txBox="1">
            <a:spLocks/>
          </p:cNvSpPr>
          <p:nvPr/>
        </p:nvSpPr>
        <p:spPr>
          <a:xfrm>
            <a:off x="4276915" y="1782759"/>
            <a:ext cx="2409857" cy="32819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42D90C"/>
                </a:solidFill>
              </a:rPr>
              <a:t>Domain Knowledge</a:t>
            </a:r>
          </a:p>
        </p:txBody>
      </p:sp>
      <p:sp>
        <p:nvSpPr>
          <p:cNvPr id="23" name="TextBox 22">
            <a:extLst>
              <a:ext uri="{FF2B5EF4-FFF2-40B4-BE49-F238E27FC236}">
                <a16:creationId xmlns:a16="http://schemas.microsoft.com/office/drawing/2014/main" id="{93B77270-3985-33FD-5BAC-87FE99C21275}"/>
              </a:ext>
            </a:extLst>
          </p:cNvPr>
          <p:cNvSpPr txBox="1"/>
          <p:nvPr/>
        </p:nvSpPr>
        <p:spPr>
          <a:xfrm>
            <a:off x="4276915" y="2156833"/>
            <a:ext cx="3529898" cy="2246769"/>
          </a:xfrm>
          <a:prstGeom prst="rect">
            <a:avLst/>
          </a:prstGeom>
          <a:noFill/>
        </p:spPr>
        <p:txBody>
          <a:bodyPr wrap="square" rtlCol="0">
            <a:spAutoFit/>
          </a:bodyPr>
          <a:lstStyle/>
          <a:p>
            <a:pPr marL="285750" indent="-285750">
              <a:buFont typeface="Arial" panose="020B0604020202020204" pitchFamily="34" charset="0"/>
              <a:buChar char="•"/>
            </a:pPr>
            <a:r>
              <a:rPr lang="en-US" sz="1600" dirty="0"/>
              <a:t>Strong business and finance foundation </a:t>
            </a:r>
          </a:p>
          <a:p>
            <a:pPr marL="285750" indent="-285750">
              <a:buFont typeface="Arial" panose="020B0604020202020204" pitchFamily="34" charset="0"/>
              <a:buChar char="•"/>
            </a:pPr>
            <a:r>
              <a:rPr lang="en-US" sz="1600" dirty="0"/>
              <a:t>Hands-on exposure to the stock market and profound knowledge of the company and their business model </a:t>
            </a:r>
          </a:p>
          <a:p>
            <a:pPr marL="285750" indent="-285750">
              <a:buFont typeface="Arial" panose="020B0604020202020204" pitchFamily="34" charset="0"/>
              <a:buChar char="•"/>
            </a:pPr>
            <a:r>
              <a:rPr lang="en-US" sz="1600" dirty="0"/>
              <a:t>Strong Expertise and proven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cxnSp>
        <p:nvCxnSpPr>
          <p:cNvPr id="24" name="Straight Connector 23">
            <a:extLst>
              <a:ext uri="{FF2B5EF4-FFF2-40B4-BE49-F238E27FC236}">
                <a16:creationId xmlns:a16="http://schemas.microsoft.com/office/drawing/2014/main" id="{307E0C8C-5256-F757-4186-94E20D0C9A56}"/>
              </a:ext>
            </a:extLst>
          </p:cNvPr>
          <p:cNvCxnSpPr>
            <a:cxnSpLocks/>
          </p:cNvCxnSpPr>
          <p:nvPr/>
        </p:nvCxnSpPr>
        <p:spPr>
          <a:xfrm>
            <a:off x="8154103" y="1736883"/>
            <a:ext cx="3730654" cy="0"/>
          </a:xfrm>
          <a:prstGeom prst="line">
            <a:avLst/>
          </a:prstGeom>
        </p:spPr>
        <p:style>
          <a:lnRef idx="2">
            <a:schemeClr val="dk1"/>
          </a:lnRef>
          <a:fillRef idx="0">
            <a:schemeClr val="dk1"/>
          </a:fillRef>
          <a:effectRef idx="1">
            <a:schemeClr val="dk1"/>
          </a:effectRef>
          <a:fontRef idx="minor">
            <a:schemeClr val="tx1"/>
          </a:fontRef>
        </p:style>
      </p:cxnSp>
      <p:sp>
        <p:nvSpPr>
          <p:cNvPr id="25" name="Subtitle 7">
            <a:extLst>
              <a:ext uri="{FF2B5EF4-FFF2-40B4-BE49-F238E27FC236}">
                <a16:creationId xmlns:a16="http://schemas.microsoft.com/office/drawing/2014/main" id="{1B077945-E42F-8C13-D037-B229F3DCF96E}"/>
              </a:ext>
            </a:extLst>
          </p:cNvPr>
          <p:cNvSpPr txBox="1">
            <a:spLocks/>
          </p:cNvSpPr>
          <p:nvPr/>
        </p:nvSpPr>
        <p:spPr>
          <a:xfrm>
            <a:off x="8121829" y="1782759"/>
            <a:ext cx="2409857" cy="32819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42D90C"/>
                </a:solidFill>
              </a:rPr>
              <a:t>Data Availability </a:t>
            </a:r>
          </a:p>
        </p:txBody>
      </p:sp>
      <p:sp>
        <p:nvSpPr>
          <p:cNvPr id="27" name="TextBox 26">
            <a:extLst>
              <a:ext uri="{FF2B5EF4-FFF2-40B4-BE49-F238E27FC236}">
                <a16:creationId xmlns:a16="http://schemas.microsoft.com/office/drawing/2014/main" id="{44DE6A00-80C8-4D63-4265-A576BDCE284D}"/>
              </a:ext>
            </a:extLst>
          </p:cNvPr>
          <p:cNvSpPr txBox="1"/>
          <p:nvPr/>
        </p:nvSpPr>
        <p:spPr>
          <a:xfrm>
            <a:off x="8121829" y="2156833"/>
            <a:ext cx="2933369" cy="2523768"/>
          </a:xfrm>
          <a:prstGeom prst="rect">
            <a:avLst/>
          </a:prstGeom>
          <a:noFill/>
        </p:spPr>
        <p:txBody>
          <a:bodyPr wrap="square" rtlCol="0">
            <a:spAutoFit/>
          </a:bodyPr>
          <a:lstStyle/>
          <a:p>
            <a:pPr marL="285750" indent="-285750">
              <a:buFont typeface="Arial" panose="020B0604020202020204" pitchFamily="34" charset="0"/>
              <a:buChar char="•"/>
            </a:pPr>
            <a:r>
              <a:rPr lang="en-US" sz="1600" dirty="0"/>
              <a:t>Daily historical prices (Open, High, Low, Close, Volume)</a:t>
            </a:r>
          </a:p>
          <a:p>
            <a:pPr marL="285750" indent="-285750">
              <a:buFont typeface="Arial" panose="020B0604020202020204" pitchFamily="34" charset="0"/>
              <a:buChar char="•"/>
            </a:pPr>
            <a:r>
              <a:rPr lang="en-US" sz="1600" dirty="0"/>
              <a:t>Technical indicators (e.g., 20-day MA, RSI, volatility measures)</a:t>
            </a:r>
          </a:p>
          <a:p>
            <a:pPr marL="285750" indent="-285750">
              <a:buFont typeface="Arial" panose="020B0604020202020204" pitchFamily="34" charset="0"/>
              <a:buChar char="•"/>
            </a:pPr>
            <a:r>
              <a:rPr lang="en-US" sz="1600" dirty="0"/>
              <a:t>Broader market data (e.g., NASDAQ index trends) for noise/context</a:t>
            </a:r>
          </a:p>
          <a:p>
            <a:pPr marL="285750" indent="-285750">
              <a:buFont typeface="Arial" panose="020B0604020202020204" pitchFamily="34" charset="0"/>
              <a:buChar char="•"/>
            </a:pPr>
            <a:endParaRPr lang="en-US" sz="1400" dirty="0"/>
          </a:p>
        </p:txBody>
      </p:sp>
      <p:pic>
        <p:nvPicPr>
          <p:cNvPr id="2052" name="Picture 4">
            <a:extLst>
              <a:ext uri="{FF2B5EF4-FFF2-40B4-BE49-F238E27FC236}">
                <a16:creationId xmlns:a16="http://schemas.microsoft.com/office/drawing/2014/main" id="{8FEC9852-E866-3B19-D8CF-86826ABE68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2286" y="5160648"/>
            <a:ext cx="1863324" cy="2634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aggle - Wikipedia">
            <a:extLst>
              <a:ext uri="{FF2B5EF4-FFF2-40B4-BE49-F238E27FC236}">
                <a16:creationId xmlns:a16="http://schemas.microsoft.com/office/drawing/2014/main" id="{08AA3065-8C7E-3A57-0ED4-A36EC37CE8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8563" y="5479538"/>
            <a:ext cx="1286635" cy="4995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RDS">
            <a:extLst>
              <a:ext uri="{FF2B5EF4-FFF2-40B4-BE49-F238E27FC236}">
                <a16:creationId xmlns:a16="http://schemas.microsoft.com/office/drawing/2014/main" id="{6EAA9A6C-0724-1558-E5C1-E7FEFF02F56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40774" y="5874752"/>
            <a:ext cx="1900211" cy="7145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radingView - Ironbeam Futures">
            <a:extLst>
              <a:ext uri="{FF2B5EF4-FFF2-40B4-BE49-F238E27FC236}">
                <a16:creationId xmlns:a16="http://schemas.microsoft.com/office/drawing/2014/main" id="{BFF7DB7F-FB39-3AF8-2B82-6C82127776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09110" y="4597691"/>
            <a:ext cx="2253000" cy="3755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xpertise - Free business icons">
            <a:extLst>
              <a:ext uri="{FF2B5EF4-FFF2-40B4-BE49-F238E27FC236}">
                <a16:creationId xmlns:a16="http://schemas.microsoft.com/office/drawing/2014/main" id="{774F05AD-A969-3CC3-F1FC-791B3075D1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0674" y="5064101"/>
            <a:ext cx="1723135" cy="172313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dea - Free technology icons">
            <a:extLst>
              <a:ext uri="{FF2B5EF4-FFF2-40B4-BE49-F238E27FC236}">
                <a16:creationId xmlns:a16="http://schemas.microsoft.com/office/drawing/2014/main" id="{4D1A45A7-7C61-6D75-2CED-2A03EA596E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921" y="5177217"/>
            <a:ext cx="1496905" cy="1496905"/>
          </a:xfrm>
          <a:prstGeom prst="rect">
            <a:avLst/>
          </a:prstGeom>
          <a:noFill/>
          <a:extLst>
            <a:ext uri="{909E8E84-426E-40DD-AFC4-6F175D3DCCD1}">
              <a14:hiddenFill xmlns:a14="http://schemas.microsoft.com/office/drawing/2010/main">
                <a:solidFill>
                  <a:srgbClr val="FFFFFF"/>
                </a:solidFill>
              </a14:hiddenFill>
            </a:ext>
          </a:extLst>
        </p:spPr>
      </p:pic>
      <p:pic>
        <p:nvPicPr>
          <p:cNvPr id="14" name="Video 13">
            <a:extLst>
              <a:ext uri="{FF2B5EF4-FFF2-40B4-BE49-F238E27FC236}">
                <a16:creationId xmlns:a16="http://schemas.microsoft.com/office/drawing/2014/main" id="{03481094-1850-D944-1ED9-2534737F54D8}"/>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2"/>
          <a:srcRect l="21875" r="21875"/>
          <a:stretch>
            <a:fillRect/>
          </a:stretch>
        </p:blipFill>
        <p:spPr>
          <a:xfrm>
            <a:off x="10026498" y="4846052"/>
            <a:ext cx="2057400" cy="2057400"/>
          </a:xfrm>
          <a:prstGeom prst="ellipse">
            <a:avLst/>
          </a:prstGeom>
        </p:spPr>
      </p:pic>
    </p:spTree>
    <p:extLst>
      <p:ext uri="{BB962C8B-B14F-4D97-AF65-F5344CB8AC3E}">
        <p14:creationId xmlns:p14="http://schemas.microsoft.com/office/powerpoint/2010/main" val="3385401958"/>
      </p:ext>
    </p:extLst>
  </p:cSld>
  <p:clrMapOvr>
    <a:masterClrMapping/>
  </p:clrMapOvr>
  <mc:AlternateContent xmlns:mc="http://schemas.openxmlformats.org/markup-compatibility/2006">
    <mc:Choice xmlns:p14="http://schemas.microsoft.com/office/powerpoint/2010/main" Requires="p14">
      <p:transition spd="slow" p14:dur="2000" advTm="46963"/>
    </mc:Choice>
    <mc:Fallback>
      <p:transition spd="slow" advTm="46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C3D00-8364-8F14-BFFD-95A08A34731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D185E22-D863-84B2-4745-89B37F752B4B}"/>
              </a:ext>
            </a:extLst>
          </p:cNvPr>
          <p:cNvSpPr>
            <a:spLocks noGrp="1"/>
          </p:cNvSpPr>
          <p:nvPr>
            <p:ph type="title"/>
          </p:nvPr>
        </p:nvSpPr>
        <p:spPr>
          <a:xfrm>
            <a:off x="432000" y="360001"/>
            <a:ext cx="8958880" cy="484238"/>
          </a:xfrm>
        </p:spPr>
        <p:txBody>
          <a:bodyPr>
            <a:normAutofit fontScale="90000"/>
          </a:bodyPr>
          <a:lstStyle/>
          <a:p>
            <a:r>
              <a:rPr lang="en-US" b="1" dirty="0"/>
              <a:t>High-Level Model Structure </a:t>
            </a:r>
          </a:p>
        </p:txBody>
      </p:sp>
      <p:sp>
        <p:nvSpPr>
          <p:cNvPr id="3" name="TextBox 2">
            <a:extLst>
              <a:ext uri="{FF2B5EF4-FFF2-40B4-BE49-F238E27FC236}">
                <a16:creationId xmlns:a16="http://schemas.microsoft.com/office/drawing/2014/main" id="{C1BBA3FB-7EA1-9F25-822F-2B283DF72228}"/>
              </a:ext>
            </a:extLst>
          </p:cNvPr>
          <p:cNvSpPr txBox="1"/>
          <p:nvPr/>
        </p:nvSpPr>
        <p:spPr>
          <a:xfrm>
            <a:off x="776747" y="2871018"/>
            <a:ext cx="3018503" cy="2585323"/>
          </a:xfrm>
          <a:prstGeom prst="rect">
            <a:avLst/>
          </a:prstGeom>
          <a:noFill/>
          <a:ln w="38100">
            <a:solidFill>
              <a:srgbClr val="42D90C"/>
            </a:solidFill>
            <a:prstDash val="dash"/>
          </a:ln>
        </p:spPr>
        <p:txBody>
          <a:bodyPr wrap="square" rtlCol="0">
            <a:spAutoFit/>
          </a:bodyPr>
          <a:lstStyle/>
          <a:p>
            <a:pPr marL="285750" indent="-285750">
              <a:buFont typeface="Arial" panose="020B0604020202020204" pitchFamily="34" charset="0"/>
              <a:buChar char="•"/>
            </a:pPr>
            <a:r>
              <a:rPr lang="en-US" dirty="0"/>
              <a:t>Closing price</a:t>
            </a:r>
          </a:p>
          <a:p>
            <a:pPr marL="285750" indent="-285750">
              <a:buFont typeface="Arial" panose="020B0604020202020204" pitchFamily="34" charset="0"/>
              <a:buChar char="•"/>
            </a:pPr>
            <a:r>
              <a:rPr lang="en-US" dirty="0"/>
              <a:t>5/10/20- Day Moving Average </a:t>
            </a:r>
          </a:p>
          <a:p>
            <a:pPr marL="285750" indent="-285750">
              <a:buFont typeface="Arial" panose="020B0604020202020204" pitchFamily="34" charset="0"/>
              <a:buChar char="•"/>
            </a:pPr>
            <a:r>
              <a:rPr lang="en-US" dirty="0"/>
              <a:t>Volume </a:t>
            </a:r>
          </a:p>
          <a:p>
            <a:pPr marL="285750" indent="-285750">
              <a:buFont typeface="Arial" panose="020B0604020202020204" pitchFamily="34" charset="0"/>
              <a:buChar char="•"/>
            </a:pPr>
            <a:r>
              <a:rPr lang="en-US" dirty="0"/>
              <a:t>NASDAQ Closing price (represent the market noise of the industry they are in)</a:t>
            </a:r>
          </a:p>
          <a:p>
            <a:pPr marL="285750" indent="-285750">
              <a:buFont typeface="Arial" panose="020B0604020202020204" pitchFamily="34" charset="0"/>
              <a:buChar char="•"/>
            </a:pPr>
            <a:r>
              <a:rPr lang="en-US" dirty="0"/>
              <a:t>TBD</a:t>
            </a:r>
          </a:p>
        </p:txBody>
      </p:sp>
      <p:sp>
        <p:nvSpPr>
          <p:cNvPr id="6" name="TextBox 5">
            <a:extLst>
              <a:ext uri="{FF2B5EF4-FFF2-40B4-BE49-F238E27FC236}">
                <a16:creationId xmlns:a16="http://schemas.microsoft.com/office/drawing/2014/main" id="{976C7E2F-6CC7-075C-D9EE-15C04A805ECA}"/>
              </a:ext>
            </a:extLst>
          </p:cNvPr>
          <p:cNvSpPr txBox="1"/>
          <p:nvPr/>
        </p:nvSpPr>
        <p:spPr>
          <a:xfrm>
            <a:off x="4567083" y="2871017"/>
            <a:ext cx="3018503" cy="2677656"/>
          </a:xfrm>
          <a:prstGeom prst="rect">
            <a:avLst/>
          </a:prstGeom>
          <a:noFill/>
          <a:ln w="38100">
            <a:solidFill>
              <a:srgbClr val="42D90C"/>
            </a:solidFill>
            <a:prstDash val="dash"/>
          </a:ln>
        </p:spPr>
        <p:txBody>
          <a:bodyPr wrap="square" rtlCol="0">
            <a:spAutoFit/>
          </a:bodyPr>
          <a:lstStyle/>
          <a:p>
            <a:pPr algn="ctr"/>
            <a:endParaRPr lang="en-US" sz="2400" b="1" dirty="0"/>
          </a:p>
          <a:p>
            <a:pPr algn="ctr"/>
            <a:r>
              <a:rPr lang="en-US" sz="2400" b="1" dirty="0"/>
              <a:t>LSTM 1</a:t>
            </a:r>
          </a:p>
          <a:p>
            <a:pPr algn="ctr"/>
            <a:endParaRPr lang="en-US" sz="2400" b="1" dirty="0"/>
          </a:p>
          <a:p>
            <a:pPr algn="ctr"/>
            <a:endParaRPr lang="en-US" sz="2400" b="1" dirty="0"/>
          </a:p>
          <a:p>
            <a:pPr algn="ctr"/>
            <a:endParaRPr lang="en-US" sz="2400" b="1" dirty="0"/>
          </a:p>
          <a:p>
            <a:pPr algn="ctr"/>
            <a:r>
              <a:rPr lang="en-US" sz="2400" b="1" dirty="0"/>
              <a:t>LSTM2</a:t>
            </a:r>
          </a:p>
          <a:p>
            <a:pPr algn="ctr"/>
            <a:endParaRPr lang="en-US" sz="2400" b="1" dirty="0"/>
          </a:p>
        </p:txBody>
      </p:sp>
      <p:sp>
        <p:nvSpPr>
          <p:cNvPr id="7" name="Down Arrow 6">
            <a:extLst>
              <a:ext uri="{FF2B5EF4-FFF2-40B4-BE49-F238E27FC236}">
                <a16:creationId xmlns:a16="http://schemas.microsoft.com/office/drawing/2014/main" id="{0F81B118-FD9B-4985-37DB-922BC0ACE3EB}"/>
              </a:ext>
            </a:extLst>
          </p:cNvPr>
          <p:cNvSpPr/>
          <p:nvPr/>
        </p:nvSpPr>
        <p:spPr>
          <a:xfrm>
            <a:off x="5889522" y="3726835"/>
            <a:ext cx="344129" cy="966019"/>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3D657FD3-9ADD-6414-80FB-DB79FBCE6369}"/>
              </a:ext>
            </a:extLst>
          </p:cNvPr>
          <p:cNvSpPr/>
          <p:nvPr/>
        </p:nvSpPr>
        <p:spPr>
          <a:xfrm rot="16200000">
            <a:off x="4009102" y="4002137"/>
            <a:ext cx="344129" cy="415413"/>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E6F5BD-F367-41C4-B617-2E864B67E649}"/>
              </a:ext>
            </a:extLst>
          </p:cNvPr>
          <p:cNvSpPr txBox="1"/>
          <p:nvPr/>
        </p:nvSpPr>
        <p:spPr>
          <a:xfrm>
            <a:off x="8426243" y="3055681"/>
            <a:ext cx="3018503" cy="2308324"/>
          </a:xfrm>
          <a:prstGeom prst="rect">
            <a:avLst/>
          </a:prstGeom>
          <a:noFill/>
          <a:ln w="38100">
            <a:solidFill>
              <a:srgbClr val="42D90C"/>
            </a:solidFill>
            <a:prstDash val="dash"/>
          </a:ln>
        </p:spPr>
        <p:txBody>
          <a:bodyPr wrap="square" rtlCol="0">
            <a:spAutoFit/>
          </a:bodyPr>
          <a:lstStyle/>
          <a:p>
            <a:pPr algn="ctr"/>
            <a:endParaRPr lang="en-US" sz="2400" b="1" dirty="0"/>
          </a:p>
          <a:p>
            <a:pPr algn="ctr"/>
            <a:r>
              <a:rPr lang="en-US" sz="2400" b="1" dirty="0"/>
              <a:t>Next Day Close Price and Indicator for stock movement (up/down)</a:t>
            </a:r>
          </a:p>
          <a:p>
            <a:pPr algn="ctr"/>
            <a:endParaRPr lang="en-US" sz="2400" b="1" dirty="0"/>
          </a:p>
        </p:txBody>
      </p:sp>
      <p:sp>
        <p:nvSpPr>
          <p:cNvPr id="10" name="Down Arrow 9">
            <a:extLst>
              <a:ext uri="{FF2B5EF4-FFF2-40B4-BE49-F238E27FC236}">
                <a16:creationId xmlns:a16="http://schemas.microsoft.com/office/drawing/2014/main" id="{E4A771A4-68D1-B4F4-8940-6F2E7AEE9544}"/>
              </a:ext>
            </a:extLst>
          </p:cNvPr>
          <p:cNvSpPr/>
          <p:nvPr/>
        </p:nvSpPr>
        <p:spPr>
          <a:xfrm rot="16200000">
            <a:off x="7799438" y="4002138"/>
            <a:ext cx="344129" cy="415413"/>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CACC0C-25E2-2C2B-F047-8609F46D6FEA}"/>
              </a:ext>
            </a:extLst>
          </p:cNvPr>
          <p:cNvSpPr txBox="1"/>
          <p:nvPr/>
        </p:nvSpPr>
        <p:spPr>
          <a:xfrm>
            <a:off x="776747" y="2230371"/>
            <a:ext cx="3018503" cy="461665"/>
          </a:xfrm>
          <a:prstGeom prst="rect">
            <a:avLst/>
          </a:prstGeom>
          <a:noFill/>
        </p:spPr>
        <p:txBody>
          <a:bodyPr wrap="square" rtlCol="0">
            <a:spAutoFit/>
          </a:bodyPr>
          <a:lstStyle/>
          <a:p>
            <a:r>
              <a:rPr lang="en-US" sz="2400" b="1" dirty="0"/>
              <a:t>Input and Features</a:t>
            </a:r>
          </a:p>
        </p:txBody>
      </p:sp>
      <p:sp>
        <p:nvSpPr>
          <p:cNvPr id="12" name="TextBox 11">
            <a:extLst>
              <a:ext uri="{FF2B5EF4-FFF2-40B4-BE49-F238E27FC236}">
                <a16:creationId xmlns:a16="http://schemas.microsoft.com/office/drawing/2014/main" id="{9A8EA898-AB45-0388-610A-817E5B2C43E5}"/>
              </a:ext>
            </a:extLst>
          </p:cNvPr>
          <p:cNvSpPr txBox="1"/>
          <p:nvPr/>
        </p:nvSpPr>
        <p:spPr>
          <a:xfrm>
            <a:off x="4725628" y="2228369"/>
            <a:ext cx="2638733" cy="461665"/>
          </a:xfrm>
          <a:prstGeom prst="rect">
            <a:avLst/>
          </a:prstGeom>
          <a:noFill/>
        </p:spPr>
        <p:txBody>
          <a:bodyPr wrap="square" rtlCol="0">
            <a:spAutoFit/>
          </a:bodyPr>
          <a:lstStyle/>
          <a:p>
            <a:r>
              <a:rPr lang="en-US" sz="2400" b="1" dirty="0"/>
              <a:t>Sequence Model</a:t>
            </a:r>
          </a:p>
        </p:txBody>
      </p:sp>
      <p:sp>
        <p:nvSpPr>
          <p:cNvPr id="13" name="TextBox 12">
            <a:extLst>
              <a:ext uri="{FF2B5EF4-FFF2-40B4-BE49-F238E27FC236}">
                <a16:creationId xmlns:a16="http://schemas.microsoft.com/office/drawing/2014/main" id="{B1432314-141A-77CE-3268-B7A5C953811D}"/>
              </a:ext>
            </a:extLst>
          </p:cNvPr>
          <p:cNvSpPr txBox="1"/>
          <p:nvPr/>
        </p:nvSpPr>
        <p:spPr>
          <a:xfrm>
            <a:off x="9301315" y="2228369"/>
            <a:ext cx="1268361" cy="461665"/>
          </a:xfrm>
          <a:prstGeom prst="rect">
            <a:avLst/>
          </a:prstGeom>
          <a:noFill/>
        </p:spPr>
        <p:txBody>
          <a:bodyPr wrap="square" rtlCol="0">
            <a:spAutoFit/>
          </a:bodyPr>
          <a:lstStyle/>
          <a:p>
            <a:r>
              <a:rPr lang="en-US" sz="2400" b="1" dirty="0"/>
              <a:t>Output</a:t>
            </a:r>
          </a:p>
        </p:txBody>
      </p:sp>
      <p:pic>
        <p:nvPicPr>
          <p:cNvPr id="14" name="Picture 2" descr="Palantir icon - Free Download PNG &amp; SVG | Streamline">
            <a:extLst>
              <a:ext uri="{FF2B5EF4-FFF2-40B4-BE49-F238E27FC236}">
                <a16:creationId xmlns:a16="http://schemas.microsoft.com/office/drawing/2014/main" id="{D7DF324A-93DF-4DB9-C1F1-95566DC2C7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2110" y="122772"/>
            <a:ext cx="626097" cy="626097"/>
          </a:xfrm>
          <a:prstGeom prst="rect">
            <a:avLst/>
          </a:prstGeom>
          <a:noFill/>
          <a:extLst>
            <a:ext uri="{909E8E84-426E-40DD-AFC4-6F175D3DCCD1}">
              <a14:hiddenFill xmlns:a14="http://schemas.microsoft.com/office/drawing/2010/main">
                <a:solidFill>
                  <a:srgbClr val="FFFFFF"/>
                </a:solidFill>
              </a14:hiddenFill>
            </a:ext>
          </a:extLst>
        </p:spPr>
      </p:pic>
      <p:pic>
        <p:nvPicPr>
          <p:cNvPr id="21" name="Video 20">
            <a:extLst>
              <a:ext uri="{FF2B5EF4-FFF2-40B4-BE49-F238E27FC236}">
                <a16:creationId xmlns:a16="http://schemas.microsoft.com/office/drawing/2014/main" id="{D22B07EB-332C-E7C4-76E2-38FF0F09B6A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2348508"/>
      </p:ext>
    </p:extLst>
  </p:cSld>
  <p:clrMapOvr>
    <a:masterClrMapping/>
  </p:clrMapOvr>
  <mc:AlternateContent xmlns:mc="http://schemas.openxmlformats.org/markup-compatibility/2006">
    <mc:Choice xmlns:p14="http://schemas.microsoft.com/office/powerpoint/2010/main" Requires="p14">
      <p:transition spd="slow" p14:dur="2000" advTm="55578"/>
    </mc:Choice>
    <mc:Fallback>
      <p:transition spd="slow" advTm="55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6CD40-8088-423A-69ED-50DB263D202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1AC3193-02D2-61E6-AC99-29503424804B}"/>
              </a:ext>
            </a:extLst>
          </p:cNvPr>
          <p:cNvSpPr>
            <a:spLocks noGrp="1"/>
          </p:cNvSpPr>
          <p:nvPr>
            <p:ph type="title"/>
          </p:nvPr>
        </p:nvSpPr>
        <p:spPr>
          <a:xfrm>
            <a:off x="432000" y="360001"/>
            <a:ext cx="8958880" cy="484238"/>
          </a:xfrm>
        </p:spPr>
        <p:txBody>
          <a:bodyPr>
            <a:normAutofit fontScale="90000"/>
          </a:bodyPr>
          <a:lstStyle/>
          <a:p>
            <a:r>
              <a:rPr lang="en-US" b="1" dirty="0"/>
              <a:t>Feasibility and Limitations </a:t>
            </a:r>
          </a:p>
        </p:txBody>
      </p:sp>
      <p:pic>
        <p:nvPicPr>
          <p:cNvPr id="2" name="Picture 2" descr="Palantir icon - Free Download PNG &amp; SVG | Streamline">
            <a:extLst>
              <a:ext uri="{FF2B5EF4-FFF2-40B4-BE49-F238E27FC236}">
                <a16:creationId xmlns:a16="http://schemas.microsoft.com/office/drawing/2014/main" id="{DEEE0C08-EF6D-F92C-9ABA-3FFCD6981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2110" y="122772"/>
            <a:ext cx="626097" cy="62609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76C6F946-04CC-A99C-B98A-18E015BAB250}"/>
              </a:ext>
            </a:extLst>
          </p:cNvPr>
          <p:cNvCxnSpPr>
            <a:cxnSpLocks/>
          </p:cNvCxnSpPr>
          <p:nvPr/>
        </p:nvCxnSpPr>
        <p:spPr>
          <a:xfrm>
            <a:off x="464274" y="1736883"/>
            <a:ext cx="3730654" cy="0"/>
          </a:xfrm>
          <a:prstGeom prst="line">
            <a:avLst/>
          </a:prstGeom>
        </p:spPr>
        <p:style>
          <a:lnRef idx="2">
            <a:schemeClr val="dk1"/>
          </a:lnRef>
          <a:fillRef idx="0">
            <a:schemeClr val="dk1"/>
          </a:fillRef>
          <a:effectRef idx="1">
            <a:schemeClr val="dk1"/>
          </a:effectRef>
          <a:fontRef idx="minor">
            <a:schemeClr val="tx1"/>
          </a:fontRef>
        </p:style>
      </p:cxnSp>
      <p:sp>
        <p:nvSpPr>
          <p:cNvPr id="6" name="Subtitle 7">
            <a:extLst>
              <a:ext uri="{FF2B5EF4-FFF2-40B4-BE49-F238E27FC236}">
                <a16:creationId xmlns:a16="http://schemas.microsoft.com/office/drawing/2014/main" id="{EF2C64D3-9401-E36E-B050-BBCDE675E79E}"/>
              </a:ext>
            </a:extLst>
          </p:cNvPr>
          <p:cNvSpPr txBox="1">
            <a:spLocks/>
          </p:cNvSpPr>
          <p:nvPr/>
        </p:nvSpPr>
        <p:spPr>
          <a:xfrm>
            <a:off x="432000" y="1782759"/>
            <a:ext cx="2409857" cy="32819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42D90C"/>
                </a:solidFill>
              </a:rPr>
              <a:t>Feasibility</a:t>
            </a:r>
          </a:p>
        </p:txBody>
      </p:sp>
      <p:sp>
        <p:nvSpPr>
          <p:cNvPr id="7" name="TextBox 6">
            <a:extLst>
              <a:ext uri="{FF2B5EF4-FFF2-40B4-BE49-F238E27FC236}">
                <a16:creationId xmlns:a16="http://schemas.microsoft.com/office/drawing/2014/main" id="{BEAB803F-555D-558F-B444-DCEB1D9F67DB}"/>
              </a:ext>
            </a:extLst>
          </p:cNvPr>
          <p:cNvSpPr txBox="1"/>
          <p:nvPr/>
        </p:nvSpPr>
        <p:spPr>
          <a:xfrm>
            <a:off x="432000" y="2156833"/>
            <a:ext cx="373065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Time-series is clean and structured </a:t>
            </a:r>
          </a:p>
          <a:p>
            <a:pPr marL="285750" indent="-285750">
              <a:buFont typeface="Arial" panose="020B0604020202020204" pitchFamily="34" charset="0"/>
              <a:buChar char="•"/>
            </a:pPr>
            <a:r>
              <a:rPr lang="en-US" sz="1600" dirty="0"/>
              <a:t>Dataset is widely available </a:t>
            </a:r>
          </a:p>
          <a:p>
            <a:pPr marL="285750" indent="-285750">
              <a:buFont typeface="Arial" panose="020B0604020202020204" pitchFamily="34" charset="0"/>
              <a:buChar char="•"/>
            </a:pPr>
            <a:r>
              <a:rPr lang="en-US" sz="1600" dirty="0"/>
              <a:t>Built with </a:t>
            </a:r>
            <a:r>
              <a:rPr lang="en-US" sz="1600" dirty="0" err="1"/>
              <a:t>PyTorch</a:t>
            </a:r>
            <a:r>
              <a:rPr lang="en-US" sz="1600" dirty="0"/>
              <a:t> – simple to extend </a:t>
            </a:r>
          </a:p>
          <a:p>
            <a:pPr marL="285750" indent="-285750">
              <a:buFont typeface="Arial" panose="020B0604020202020204" pitchFamily="34" charset="0"/>
              <a:buChar char="•"/>
            </a:pPr>
            <a:r>
              <a:rPr lang="en-US" sz="1600" dirty="0"/>
              <a:t>Well suited for sequence models </a:t>
            </a:r>
          </a:p>
        </p:txBody>
      </p:sp>
      <p:cxnSp>
        <p:nvCxnSpPr>
          <p:cNvPr id="8" name="Straight Connector 7">
            <a:extLst>
              <a:ext uri="{FF2B5EF4-FFF2-40B4-BE49-F238E27FC236}">
                <a16:creationId xmlns:a16="http://schemas.microsoft.com/office/drawing/2014/main" id="{D7118543-74E0-DDD5-F7A7-9FE84F7EF8E8}"/>
              </a:ext>
            </a:extLst>
          </p:cNvPr>
          <p:cNvCxnSpPr>
            <a:cxnSpLocks/>
          </p:cNvCxnSpPr>
          <p:nvPr/>
        </p:nvCxnSpPr>
        <p:spPr>
          <a:xfrm>
            <a:off x="4309189" y="1736883"/>
            <a:ext cx="3730654" cy="0"/>
          </a:xfrm>
          <a:prstGeom prst="line">
            <a:avLst/>
          </a:prstGeom>
        </p:spPr>
        <p:style>
          <a:lnRef idx="2">
            <a:schemeClr val="dk1"/>
          </a:lnRef>
          <a:fillRef idx="0">
            <a:schemeClr val="dk1"/>
          </a:fillRef>
          <a:effectRef idx="1">
            <a:schemeClr val="dk1"/>
          </a:effectRef>
          <a:fontRef idx="minor">
            <a:schemeClr val="tx1"/>
          </a:fontRef>
        </p:style>
      </p:cxnSp>
      <p:sp>
        <p:nvSpPr>
          <p:cNvPr id="9" name="Subtitle 7">
            <a:extLst>
              <a:ext uri="{FF2B5EF4-FFF2-40B4-BE49-F238E27FC236}">
                <a16:creationId xmlns:a16="http://schemas.microsoft.com/office/drawing/2014/main" id="{AEACBC86-7B7C-C914-B21B-09210DFE1CDE}"/>
              </a:ext>
            </a:extLst>
          </p:cNvPr>
          <p:cNvSpPr txBox="1">
            <a:spLocks/>
          </p:cNvSpPr>
          <p:nvPr/>
        </p:nvSpPr>
        <p:spPr>
          <a:xfrm>
            <a:off x="4276915" y="1782759"/>
            <a:ext cx="2409857" cy="32819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42D90C"/>
                </a:solidFill>
              </a:rPr>
              <a:t>Utility </a:t>
            </a:r>
          </a:p>
        </p:txBody>
      </p:sp>
      <p:sp>
        <p:nvSpPr>
          <p:cNvPr id="10" name="TextBox 9">
            <a:extLst>
              <a:ext uri="{FF2B5EF4-FFF2-40B4-BE49-F238E27FC236}">
                <a16:creationId xmlns:a16="http://schemas.microsoft.com/office/drawing/2014/main" id="{BD59C828-409A-EE02-BBF3-65FE34F42A6E}"/>
              </a:ext>
            </a:extLst>
          </p:cNvPr>
          <p:cNvSpPr txBox="1"/>
          <p:nvPr/>
        </p:nvSpPr>
        <p:spPr>
          <a:xfrm>
            <a:off x="4276915" y="2156833"/>
            <a:ext cx="3529898"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overall goal is to provide a tool that provides two insights:</a:t>
            </a:r>
          </a:p>
          <a:p>
            <a:pPr marL="742950" lvl="1" indent="-285750">
              <a:buFont typeface="Courier New" panose="02070309020205020404" pitchFamily="49" charset="0"/>
              <a:buChar char="o"/>
            </a:pPr>
            <a:r>
              <a:rPr lang="en-US" sz="1600" dirty="0"/>
              <a:t>Is the stock stock going to move up or down </a:t>
            </a:r>
          </a:p>
          <a:p>
            <a:pPr marL="742950" lvl="1" indent="-285750">
              <a:buFont typeface="Courier New" panose="02070309020205020404" pitchFamily="49" charset="0"/>
              <a:buChar char="o"/>
            </a:pPr>
            <a:r>
              <a:rPr lang="en-US" sz="1600" dirty="0"/>
              <a:t>And the prediction of the price the next day</a:t>
            </a:r>
          </a:p>
          <a:p>
            <a:pPr marL="285750" indent="-285750">
              <a:buFont typeface="Arial" panose="020B0604020202020204" pitchFamily="34" charset="0"/>
              <a:buChar char="•"/>
            </a:pPr>
            <a:r>
              <a:rPr lang="en-US" sz="1600" dirty="0"/>
              <a:t>Useful for investors or analysts</a:t>
            </a:r>
          </a:p>
          <a:p>
            <a:pPr marL="285750" indent="-285750">
              <a:buFont typeface="Arial" panose="020B0604020202020204" pitchFamily="34" charset="0"/>
              <a:buChar char="•"/>
            </a:pPr>
            <a:r>
              <a:rPr lang="en-US" sz="1600" dirty="0"/>
              <a:t>Supports experimentation with real forecasting pipelines</a:t>
            </a:r>
          </a:p>
        </p:txBody>
      </p:sp>
      <p:cxnSp>
        <p:nvCxnSpPr>
          <p:cNvPr id="11" name="Straight Connector 10">
            <a:extLst>
              <a:ext uri="{FF2B5EF4-FFF2-40B4-BE49-F238E27FC236}">
                <a16:creationId xmlns:a16="http://schemas.microsoft.com/office/drawing/2014/main" id="{52B22206-4F65-B236-D87E-3DD6214168BD}"/>
              </a:ext>
            </a:extLst>
          </p:cNvPr>
          <p:cNvCxnSpPr>
            <a:cxnSpLocks/>
          </p:cNvCxnSpPr>
          <p:nvPr/>
        </p:nvCxnSpPr>
        <p:spPr>
          <a:xfrm>
            <a:off x="8154103" y="1736883"/>
            <a:ext cx="3730654" cy="0"/>
          </a:xfrm>
          <a:prstGeom prst="line">
            <a:avLst/>
          </a:prstGeom>
        </p:spPr>
        <p:style>
          <a:lnRef idx="2">
            <a:schemeClr val="dk1"/>
          </a:lnRef>
          <a:fillRef idx="0">
            <a:schemeClr val="dk1"/>
          </a:fillRef>
          <a:effectRef idx="1">
            <a:schemeClr val="dk1"/>
          </a:effectRef>
          <a:fontRef idx="minor">
            <a:schemeClr val="tx1"/>
          </a:fontRef>
        </p:style>
      </p:cxnSp>
      <p:sp>
        <p:nvSpPr>
          <p:cNvPr id="12" name="Subtitle 7">
            <a:extLst>
              <a:ext uri="{FF2B5EF4-FFF2-40B4-BE49-F238E27FC236}">
                <a16:creationId xmlns:a16="http://schemas.microsoft.com/office/drawing/2014/main" id="{2B6F46DA-8289-8CD8-A759-FD102459AA89}"/>
              </a:ext>
            </a:extLst>
          </p:cNvPr>
          <p:cNvSpPr txBox="1">
            <a:spLocks/>
          </p:cNvSpPr>
          <p:nvPr/>
        </p:nvSpPr>
        <p:spPr>
          <a:xfrm>
            <a:off x="8121829" y="1782759"/>
            <a:ext cx="2409857" cy="32819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42D90C"/>
                </a:solidFill>
              </a:rPr>
              <a:t>Limitations</a:t>
            </a:r>
          </a:p>
        </p:txBody>
      </p:sp>
      <p:sp>
        <p:nvSpPr>
          <p:cNvPr id="13" name="TextBox 12">
            <a:extLst>
              <a:ext uri="{FF2B5EF4-FFF2-40B4-BE49-F238E27FC236}">
                <a16:creationId xmlns:a16="http://schemas.microsoft.com/office/drawing/2014/main" id="{D1298FA6-6979-A7A1-A685-EAD635463618}"/>
              </a:ext>
            </a:extLst>
          </p:cNvPr>
          <p:cNvSpPr txBox="1"/>
          <p:nvPr/>
        </p:nvSpPr>
        <p:spPr>
          <a:xfrm>
            <a:off x="8121829" y="2156833"/>
            <a:ext cx="2933369" cy="2277547"/>
          </a:xfrm>
          <a:prstGeom prst="rect">
            <a:avLst/>
          </a:prstGeom>
          <a:noFill/>
        </p:spPr>
        <p:txBody>
          <a:bodyPr wrap="square" rtlCol="0">
            <a:spAutoFit/>
          </a:bodyPr>
          <a:lstStyle/>
          <a:p>
            <a:pPr marL="285750" indent="-285750">
              <a:buFont typeface="Arial" panose="020B0604020202020204" pitchFamily="34" charset="0"/>
              <a:buChar char="•"/>
            </a:pPr>
            <a:r>
              <a:rPr lang="en-US" sz="1600" dirty="0"/>
              <a:t>Limited by historical data  model cannot respect new macro events</a:t>
            </a:r>
          </a:p>
          <a:p>
            <a:pPr marL="285750" indent="-285750">
              <a:buFont typeface="Arial" panose="020B0604020202020204" pitchFamily="34" charset="0"/>
              <a:buChar char="•"/>
            </a:pPr>
            <a:r>
              <a:rPr lang="en-US" sz="1600" dirty="0"/>
              <a:t>Risk of overfitting to short-term noise or past regimes</a:t>
            </a:r>
          </a:p>
          <a:p>
            <a:pPr marL="285750" indent="-285750">
              <a:buFont typeface="Arial" panose="020B0604020202020204" pitchFamily="34" charset="0"/>
              <a:buChar char="•"/>
            </a:pPr>
            <a:r>
              <a:rPr lang="en-US" sz="1600" dirty="0"/>
              <a:t>Only uses numerical data (ignores sentiment, fundamentals, and news)</a:t>
            </a:r>
          </a:p>
          <a:p>
            <a:pPr marL="285750" indent="-285750">
              <a:buFont typeface="Arial" panose="020B0604020202020204" pitchFamily="34" charset="0"/>
              <a:buChar char="•"/>
            </a:pPr>
            <a:endParaRPr lang="en-US" sz="1400" dirty="0"/>
          </a:p>
        </p:txBody>
      </p:sp>
      <p:pic>
        <p:nvPicPr>
          <p:cNvPr id="4104" name="Picture 8" descr="Stock Market Design Of Bull And Bear, Animals, Bear, Black PNG Transparent  Image and Clipart for Free Download">
            <a:extLst>
              <a:ext uri="{FF2B5EF4-FFF2-40B4-BE49-F238E27FC236}">
                <a16:creationId xmlns:a16="http://schemas.microsoft.com/office/drawing/2014/main" id="{BB048040-25F5-3228-75CE-23F49BEE83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868" b="32231"/>
          <a:stretch>
            <a:fillRect/>
          </a:stretch>
        </p:blipFill>
        <p:spPr bwMode="auto">
          <a:xfrm>
            <a:off x="3493308" y="4885105"/>
            <a:ext cx="5205383" cy="1972894"/>
          </a:xfrm>
          <a:prstGeom prst="rect">
            <a:avLst/>
          </a:prstGeom>
          <a:noFill/>
          <a:extLst>
            <a:ext uri="{909E8E84-426E-40DD-AFC4-6F175D3DCCD1}">
              <a14:hiddenFill xmlns:a14="http://schemas.microsoft.com/office/drawing/2010/main">
                <a:solidFill>
                  <a:srgbClr val="FFFFFF"/>
                </a:solidFill>
              </a14:hiddenFill>
            </a:ext>
          </a:extLst>
        </p:spPr>
      </p:pic>
      <p:pic>
        <p:nvPicPr>
          <p:cNvPr id="19" name="Video 18">
            <a:extLst>
              <a:ext uri="{FF2B5EF4-FFF2-40B4-BE49-F238E27FC236}">
                <a16:creationId xmlns:a16="http://schemas.microsoft.com/office/drawing/2014/main" id="{48D55A23-089A-3DD0-949B-7497BDD6D1B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4599724"/>
      </p:ext>
    </p:extLst>
  </p:cSld>
  <p:clrMapOvr>
    <a:masterClrMapping/>
  </p:clrMapOvr>
  <mc:AlternateContent xmlns:mc="http://schemas.openxmlformats.org/markup-compatibility/2006">
    <mc:Choice xmlns:p14="http://schemas.microsoft.com/office/powerpoint/2010/main" Requires="p14">
      <p:transition spd="slow" p14:dur="2000" advTm="41325"/>
    </mc:Choice>
    <mc:Fallback>
      <p:transition spd="slow" advTm="41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2F0F8-909F-6EA7-D251-C1FAF9858894}"/>
            </a:ext>
          </a:extLst>
        </p:cNvPr>
        <p:cNvGrpSpPr/>
        <p:nvPr/>
      </p:nvGrpSpPr>
      <p:grpSpPr>
        <a:xfrm>
          <a:off x="0" y="0"/>
          <a:ext cx="0" cy="0"/>
          <a:chOff x="0" y="0"/>
          <a:chExt cx="0" cy="0"/>
        </a:xfrm>
      </p:grpSpPr>
      <p:pic>
        <p:nvPicPr>
          <p:cNvPr id="5122" name="Picture 2" descr="Does Palantir See Too Much? - The New York Times">
            <a:extLst>
              <a:ext uri="{FF2B5EF4-FFF2-40B4-BE49-F238E27FC236}">
                <a16:creationId xmlns:a16="http://schemas.microsoft.com/office/drawing/2014/main" id="{268AE5C0-F626-CA07-2676-71589FD6B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alantir logo in transparent PNG and vectorized SVG formats">
            <a:extLst>
              <a:ext uri="{FF2B5EF4-FFF2-40B4-BE49-F238E27FC236}">
                <a16:creationId xmlns:a16="http://schemas.microsoft.com/office/drawing/2014/main" id="{5AB7F2FC-6337-20E8-8872-4FB6418DCD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9014" y="2998423"/>
            <a:ext cx="673972" cy="861153"/>
          </a:xfrm>
          <a:prstGeom prst="rect">
            <a:avLst/>
          </a:prstGeom>
          <a:noFill/>
          <a:extLst>
            <a:ext uri="{909E8E84-426E-40DD-AFC4-6F175D3DCCD1}">
              <a14:hiddenFill xmlns:a14="http://schemas.microsoft.com/office/drawing/2010/main">
                <a:solidFill>
                  <a:srgbClr val="FFFFFF"/>
                </a:solidFill>
              </a14:hiddenFill>
            </a:ext>
          </a:extLst>
        </p:spPr>
      </p:pic>
      <p:pic>
        <p:nvPicPr>
          <p:cNvPr id="8" name="Video 7">
            <a:extLst>
              <a:ext uri="{FF2B5EF4-FFF2-40B4-BE49-F238E27FC236}">
                <a16:creationId xmlns:a16="http://schemas.microsoft.com/office/drawing/2014/main" id="{D9102F72-1DE5-10F5-B9E3-EF3A506A0CD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7119433"/>
      </p:ext>
    </p:extLst>
  </p:cSld>
  <p:clrMapOvr>
    <a:masterClrMapping/>
  </p:clrMapOvr>
  <mc:AlternateContent xmlns:mc="http://schemas.openxmlformats.org/markup-compatibility/2006">
    <mc:Choice xmlns:p14="http://schemas.microsoft.com/office/powerpoint/2010/main" Requires="p14">
      <p:transition spd="slow" p14:dur="2000" advTm="3996"/>
    </mc:Choice>
    <mc:Fallback>
      <p:transition spd="slow" advTm="3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849</TotalTime>
  <Words>520</Words>
  <Application>Microsoft Macintosh PowerPoint</Application>
  <PresentationFormat>Widescreen</PresentationFormat>
  <Paragraphs>56</Paragraphs>
  <Slides>5</Slides>
  <Notes>2</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Aptos Display</vt:lpstr>
      <vt:lpstr>Arial</vt:lpstr>
      <vt:lpstr>Courier New</vt:lpstr>
      <vt:lpstr>Office Theme</vt:lpstr>
      <vt:lpstr>Forecasting Palantir: A Deep Learning Approach to Stock Prediction</vt:lpstr>
      <vt:lpstr>Why the task matters</vt:lpstr>
      <vt:lpstr>High-Level Model Structure </vt:lpstr>
      <vt:lpstr>Feasibility and Limitations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Jens Jung</dc:creator>
  <cp:lastModifiedBy>Jens Jung</cp:lastModifiedBy>
  <cp:revision>2</cp:revision>
  <dcterms:created xsi:type="dcterms:W3CDTF">2025-11-12T19:38:26Z</dcterms:created>
  <dcterms:modified xsi:type="dcterms:W3CDTF">2025-11-17T22:29:10Z</dcterms:modified>
</cp:coreProperties>
</file>